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5" r:id="rId5"/>
    <p:sldId id="266" r:id="rId6"/>
    <p:sldId id="259" r:id="rId7"/>
    <p:sldId id="260" r:id="rId8"/>
    <p:sldId id="261" r:id="rId9"/>
    <p:sldId id="262" r:id="rId10"/>
    <p:sldId id="264" r:id="rId11"/>
    <p:sldId id="263"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7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Example</a:t>
            </a:r>
            <a:r>
              <a:rPr lang="ja-JP" altLang="en-US" dirty="0"/>
              <a:t> </a:t>
            </a:r>
            <a:r>
              <a:rPr lang="en-US" altLang="ja-JP" dirty="0" smtClean="0"/>
              <a:t>Roads</a:t>
            </a:r>
            <a:endParaRPr lang="en-US" dirty="0"/>
          </a:p>
        </p:txBody>
      </p:sp>
      <p:sp>
        <p:nvSpPr>
          <p:cNvPr id="3" name="Subtitle 2"/>
          <p:cNvSpPr>
            <a:spLocks noGrp="1"/>
          </p:cNvSpPr>
          <p:nvPr>
            <p:ph type="subTitle" idx="1"/>
          </p:nvPr>
        </p:nvSpPr>
        <p:spPr/>
        <p:txBody>
          <a:bodyPr>
            <a:normAutofit/>
          </a:bodyPr>
          <a:lstStyle/>
          <a:p>
            <a:r>
              <a:rPr lang="en-US" altLang="ja-JP" sz="2400" dirty="0" smtClean="0"/>
              <a:t>2/28/2014</a:t>
            </a:r>
            <a:endParaRPr lang="en-US" sz="2400" dirty="0"/>
          </a:p>
        </p:txBody>
      </p:sp>
    </p:spTree>
    <p:extLst>
      <p:ext uri="{BB962C8B-B14F-4D97-AF65-F5344CB8AC3E}">
        <p14:creationId xmlns:p14="http://schemas.microsoft.com/office/powerpoint/2010/main" val="360764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393950"/>
            <a:ext cx="7010399" cy="423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46093" cy="400110"/>
          </a:xfrm>
          <a:prstGeom prst="rect">
            <a:avLst/>
          </a:prstGeom>
          <a:noFill/>
        </p:spPr>
        <p:txBody>
          <a:bodyPr wrap="none" rtlCol="0">
            <a:spAutoFit/>
          </a:bodyPr>
          <a:lstStyle/>
          <a:p>
            <a:r>
              <a:rPr lang="en-US" sz="2000" dirty="0" smtClean="0"/>
              <a:t>Madrid</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The style of the local streets is similar to those in Tokyo, but the road segments are a little coarser.</a:t>
            </a:r>
            <a:endParaRPr lang="en-US" sz="2000"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4486" y="1474738"/>
            <a:ext cx="3108514" cy="1878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68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1" y="2271712"/>
            <a:ext cx="7086600" cy="428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34423" cy="400110"/>
          </a:xfrm>
          <a:prstGeom prst="rect">
            <a:avLst/>
          </a:prstGeom>
          <a:noFill/>
        </p:spPr>
        <p:txBody>
          <a:bodyPr wrap="none" rtlCol="0">
            <a:spAutoFit/>
          </a:bodyPr>
          <a:lstStyle/>
          <a:p>
            <a:r>
              <a:rPr lang="en-US" sz="2000" dirty="0" smtClean="0"/>
              <a:t>Brasilia</a:t>
            </a:r>
            <a:endParaRPr lang="en-US" sz="2000" dirty="0"/>
          </a:p>
        </p:txBody>
      </p:sp>
      <p:sp>
        <p:nvSpPr>
          <p:cNvPr id="4" name="TextBox 3"/>
          <p:cNvSpPr txBox="1"/>
          <p:nvPr/>
        </p:nvSpPr>
        <p:spPr>
          <a:xfrm>
            <a:off x="228600" y="402650"/>
            <a:ext cx="8686800" cy="1015663"/>
          </a:xfrm>
          <a:prstGeom prst="rect">
            <a:avLst/>
          </a:prstGeom>
          <a:noFill/>
        </p:spPr>
        <p:txBody>
          <a:bodyPr wrap="square" rtlCol="0">
            <a:spAutoFit/>
          </a:bodyPr>
          <a:lstStyle/>
          <a:p>
            <a:r>
              <a:rPr lang="en-US" altLang="ja-JP" sz="2000" dirty="0" smtClean="0"/>
              <a:t>The residential area is surrounded by the commercial area. The design of the local streets is very interesting, but since the avenues are directional from North to South, it may be challenging to use this as an example.</a:t>
            </a:r>
            <a:endParaRPr lang="en-US" sz="2000"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89074"/>
            <a:ext cx="3276600" cy="197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04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847"/>
            <a:ext cx="6194966" cy="400110"/>
          </a:xfrm>
          <a:prstGeom prst="rect">
            <a:avLst/>
          </a:prstGeom>
          <a:noFill/>
        </p:spPr>
        <p:txBody>
          <a:bodyPr wrap="none" rtlCol="0">
            <a:spAutoFit/>
          </a:bodyPr>
          <a:lstStyle/>
          <a:p>
            <a:r>
              <a:rPr lang="en-US" altLang="ja-JP" sz="2000" dirty="0" smtClean="0"/>
              <a:t>I chose the example roads based on the following criteria:</a:t>
            </a:r>
            <a:endParaRPr lang="en-US" sz="2000" dirty="0"/>
          </a:p>
        </p:txBody>
      </p:sp>
      <p:sp>
        <p:nvSpPr>
          <p:cNvPr id="3" name="TextBox 2"/>
          <p:cNvSpPr txBox="1"/>
          <p:nvPr/>
        </p:nvSpPr>
        <p:spPr>
          <a:xfrm>
            <a:off x="304800" y="926068"/>
            <a:ext cx="8458199" cy="4247317"/>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To contain very complex shape</a:t>
            </a:r>
            <a:br>
              <a:rPr lang="en-US" altLang="ja-JP" dirty="0" smtClean="0"/>
            </a:br>
            <a:r>
              <a:rPr lang="en-US" altLang="ja-JP" dirty="0" smtClean="0"/>
              <a:t>Our  focus is very complex patterns instead of the grid or radial shape. If we want to use rule-based approach for such a shape, we will have to write a rule for each road segment or each intersection, which is practically impossible. Or if we want to use tensor-based approach, we will have to draw many </a:t>
            </a:r>
            <a:r>
              <a:rPr lang="en-US" altLang="ja-JP" dirty="0" err="1" smtClean="0"/>
              <a:t>highperstreamlines</a:t>
            </a:r>
            <a:r>
              <a:rPr lang="en-US" altLang="ja-JP" dirty="0" smtClean="0"/>
              <a:t> with very complicated shapes, which is also impossible for the ordinary users.</a:t>
            </a:r>
          </a:p>
          <a:p>
            <a:pPr marL="285750" indent="-285750">
              <a:buFont typeface="Arial" panose="020B0604020202020204" pitchFamily="34" charset="0"/>
              <a:buChar char="•"/>
            </a:pPr>
            <a:r>
              <a:rPr lang="en-US" altLang="ja-JP" dirty="0" smtClean="0"/>
              <a:t>To contain many intersections and road segments.</a:t>
            </a:r>
            <a:br>
              <a:rPr lang="en-US" altLang="ja-JP" dirty="0" smtClean="0"/>
            </a:br>
            <a:r>
              <a:rPr lang="en-US" altLang="ja-JP" dirty="0" smtClean="0"/>
              <a:t>If there are a few intersections, then it will be easy for other approaches to regenerate the similar roads.</a:t>
            </a:r>
          </a:p>
          <a:p>
            <a:pPr marL="285750" indent="-285750">
              <a:buFont typeface="Arial" panose="020B0604020202020204" pitchFamily="34" charset="0"/>
              <a:buChar char="•"/>
            </a:pPr>
            <a:r>
              <a:rPr lang="en-US" dirty="0" smtClean="0"/>
              <a:t>To be away from highways, or at least not intersected with highways.</a:t>
            </a:r>
            <a:r>
              <a:rPr lang="en-US" altLang="ja-JP" dirty="0" smtClean="0"/>
              <a:t/>
            </a:r>
            <a:br>
              <a:rPr lang="en-US" altLang="ja-JP" dirty="0" smtClean="0"/>
            </a:br>
            <a:r>
              <a:rPr lang="en-US" altLang="ja-JP" dirty="0" smtClean="0"/>
              <a:t>Highways are out of our scope, so we do not want to deal with highways.</a:t>
            </a:r>
          </a:p>
          <a:p>
            <a:pPr marL="285750" indent="-285750">
              <a:buFont typeface="Arial" panose="020B0604020202020204" pitchFamily="34" charset="0"/>
              <a:buChar char="•"/>
            </a:pPr>
            <a:r>
              <a:rPr lang="en-US" altLang="ja-JP" dirty="0" smtClean="0"/>
              <a:t>The elevation of the area should be mostly flat</a:t>
            </a:r>
            <a:br>
              <a:rPr lang="en-US" altLang="ja-JP" dirty="0" smtClean="0"/>
            </a:br>
            <a:r>
              <a:rPr lang="en-US" altLang="ja-JP" dirty="0" smtClean="0"/>
              <a:t>We do not consider the elevation at all, so we do not want to use an example in which the elevation change affected the shape of the roads.</a:t>
            </a:r>
          </a:p>
          <a:p>
            <a:pPr marL="285750" indent="-285750">
              <a:buFont typeface="Arial" panose="020B0604020202020204" pitchFamily="34" charset="0"/>
              <a:buChar char="•"/>
            </a:pPr>
            <a:r>
              <a:rPr lang="en-US" dirty="0" smtClean="0"/>
              <a:t>To show some interesting patters which users want to use in their designing.</a:t>
            </a:r>
            <a:endParaRPr lang="en-US" dirty="0"/>
          </a:p>
        </p:txBody>
      </p:sp>
    </p:spTree>
    <p:extLst>
      <p:ext uri="{BB962C8B-B14F-4D97-AF65-F5344CB8AC3E}">
        <p14:creationId xmlns:p14="http://schemas.microsoft.com/office/powerpoint/2010/main" val="29707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255837"/>
            <a:ext cx="7239000" cy="437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3018134" cy="400110"/>
          </a:xfrm>
          <a:prstGeom prst="rect">
            <a:avLst/>
          </a:prstGeom>
          <a:noFill/>
        </p:spPr>
        <p:txBody>
          <a:bodyPr wrap="none" rtlCol="0">
            <a:spAutoFit/>
          </a:bodyPr>
          <a:lstStyle/>
          <a:p>
            <a:r>
              <a:rPr lang="en-US" sz="2000" dirty="0" smtClean="0"/>
              <a:t>Southern area of Canberra:</a:t>
            </a:r>
            <a:endParaRPr lang="en-US" sz="2000" dirty="0"/>
          </a:p>
        </p:txBody>
      </p:sp>
      <p:sp>
        <p:nvSpPr>
          <p:cNvPr id="6" name="TextBox 5"/>
          <p:cNvSpPr txBox="1"/>
          <p:nvPr/>
        </p:nvSpPr>
        <p:spPr>
          <a:xfrm>
            <a:off x="228600" y="402651"/>
            <a:ext cx="5131405" cy="400110"/>
          </a:xfrm>
          <a:prstGeom prst="rect">
            <a:avLst/>
          </a:prstGeom>
          <a:noFill/>
        </p:spPr>
        <p:txBody>
          <a:bodyPr wrap="none" rtlCol="0">
            <a:spAutoFit/>
          </a:bodyPr>
          <a:lstStyle/>
          <a:p>
            <a:r>
              <a:rPr lang="en-US" altLang="ja-JP" sz="2000" dirty="0" smtClean="0"/>
              <a:t>Residential area, and contains very curvy roads.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219200"/>
            <a:ext cx="302697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06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400957"/>
            <a:ext cx="2831865" cy="400110"/>
          </a:xfrm>
          <a:prstGeom prst="rect">
            <a:avLst/>
          </a:prstGeom>
          <a:noFill/>
        </p:spPr>
        <p:txBody>
          <a:bodyPr wrap="none" rtlCol="0">
            <a:spAutoFit/>
          </a:bodyPr>
          <a:lstStyle/>
          <a:p>
            <a:r>
              <a:rPr lang="en-US" sz="2000" dirty="0" smtClean="0"/>
              <a:t>Avenues and local streets</a:t>
            </a:r>
            <a:endParaRPr lang="en-US" sz="20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924800" cy="563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99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91194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00957"/>
            <a:ext cx="1570430" cy="400110"/>
          </a:xfrm>
          <a:prstGeom prst="rect">
            <a:avLst/>
          </a:prstGeom>
          <a:noFill/>
        </p:spPr>
        <p:txBody>
          <a:bodyPr wrap="none" rtlCol="0">
            <a:spAutoFit/>
          </a:bodyPr>
          <a:lstStyle/>
          <a:p>
            <a:r>
              <a:rPr lang="en-US" sz="2000" dirty="0" smtClean="0"/>
              <a:t>Avenues only</a:t>
            </a:r>
            <a:endParaRPr lang="en-US" sz="2000" dirty="0"/>
          </a:p>
        </p:txBody>
      </p:sp>
      <p:cxnSp>
        <p:nvCxnSpPr>
          <p:cNvPr id="4" name="Straight Connector 3"/>
          <p:cNvCxnSpPr/>
          <p:nvPr/>
        </p:nvCxnSpPr>
        <p:spPr>
          <a:xfrm>
            <a:off x="914400" y="3581400"/>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400" y="4029364"/>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14400" y="4495800"/>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14400" y="4943764"/>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14400" y="1780308"/>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2228272"/>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14400" y="2694708"/>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4400" y="3142672"/>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624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196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768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336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908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80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052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200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764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912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484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7056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628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14400" y="5382492"/>
            <a:ext cx="723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14400" y="5839692"/>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14800" y="37719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114800" y="28678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14800" y="19534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72000" y="196272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026888" y="285634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86400" y="28678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486400" y="330430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943600" y="33158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10036" y="33158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493324" y="42002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114800" y="420947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24036" y="465512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43200" y="420254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286000" y="329738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943600" y="24014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52836" y="193270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858000" y="19558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943600" y="42002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10036" y="42002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943600" y="555336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572000" y="55348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038436" y="555336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209636" y="555336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86000" y="466898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371600" y="285634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286000" y="24106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200400" y="193502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114800" y="147782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914400" y="1341580"/>
            <a:ext cx="7239000"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4572000" y="148474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200400" y="148474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828800" y="14962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80836" y="14870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9" name="Straight Connector 2048"/>
          <p:cNvCxnSpPr>
            <a:stCxn id="33" idx="4"/>
            <a:endCxn id="14" idx="0"/>
          </p:cNvCxnSpPr>
          <p:nvPr/>
        </p:nvCxnSpPr>
        <p:spPr>
          <a:xfrm>
            <a:off x="4191000" y="3020292"/>
            <a:ext cx="0" cy="7516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4" idx="4"/>
            <a:endCxn id="33" idx="0"/>
          </p:cNvCxnSpPr>
          <p:nvPr/>
        </p:nvCxnSpPr>
        <p:spPr>
          <a:xfrm>
            <a:off x="4191000" y="2105892"/>
            <a:ext cx="0" cy="76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4" idx="4"/>
            <a:endCxn id="42" idx="0"/>
          </p:cNvCxnSpPr>
          <p:nvPr/>
        </p:nvCxnSpPr>
        <p:spPr>
          <a:xfrm>
            <a:off x="4191000" y="3924300"/>
            <a:ext cx="0" cy="2851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2" idx="4"/>
            <a:endCxn id="43" idx="0"/>
          </p:cNvCxnSpPr>
          <p:nvPr/>
        </p:nvCxnSpPr>
        <p:spPr>
          <a:xfrm>
            <a:off x="4191000" y="4361872"/>
            <a:ext cx="9236" cy="2932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1" idx="2"/>
            <a:endCxn id="42" idx="6"/>
          </p:cNvCxnSpPr>
          <p:nvPr/>
        </p:nvCxnSpPr>
        <p:spPr>
          <a:xfrm flipH="1">
            <a:off x="4267200" y="4276436"/>
            <a:ext cx="1226124" cy="92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9" idx="2"/>
            <a:endCxn id="41" idx="6"/>
          </p:cNvCxnSpPr>
          <p:nvPr/>
        </p:nvCxnSpPr>
        <p:spPr>
          <a:xfrm flipH="1">
            <a:off x="5645724" y="4276436"/>
            <a:ext cx="29787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0" idx="2"/>
            <a:endCxn id="49" idx="6"/>
          </p:cNvCxnSpPr>
          <p:nvPr/>
        </p:nvCxnSpPr>
        <p:spPr>
          <a:xfrm flipH="1">
            <a:off x="6096000" y="4276436"/>
            <a:ext cx="31403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36" idx="2"/>
            <a:endCxn id="33" idx="6"/>
          </p:cNvCxnSpPr>
          <p:nvPr/>
        </p:nvCxnSpPr>
        <p:spPr>
          <a:xfrm flipH="1">
            <a:off x="4267200" y="2932544"/>
            <a:ext cx="759688" cy="115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35" idx="2"/>
          </p:cNvCxnSpPr>
          <p:nvPr/>
        </p:nvCxnSpPr>
        <p:spPr>
          <a:xfrm flipH="1">
            <a:off x="4276436" y="2038928"/>
            <a:ext cx="2955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35" idx="4"/>
            <a:endCxn id="36" idx="1"/>
          </p:cNvCxnSpPr>
          <p:nvPr/>
        </p:nvCxnSpPr>
        <p:spPr>
          <a:xfrm>
            <a:off x="4648200" y="2115128"/>
            <a:ext cx="401006" cy="7635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59" idx="4"/>
            <a:endCxn id="34" idx="0"/>
          </p:cNvCxnSpPr>
          <p:nvPr/>
        </p:nvCxnSpPr>
        <p:spPr>
          <a:xfrm>
            <a:off x="4191000" y="1630220"/>
            <a:ext cx="0" cy="3232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1" idx="4"/>
            <a:endCxn id="35" idx="0"/>
          </p:cNvCxnSpPr>
          <p:nvPr/>
        </p:nvCxnSpPr>
        <p:spPr>
          <a:xfrm>
            <a:off x="4648200" y="1637144"/>
            <a:ext cx="0" cy="3255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59" idx="2"/>
            <a:endCxn id="62" idx="6"/>
          </p:cNvCxnSpPr>
          <p:nvPr/>
        </p:nvCxnSpPr>
        <p:spPr>
          <a:xfrm flipH="1">
            <a:off x="3352800" y="1554020"/>
            <a:ext cx="762000" cy="69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59" idx="3"/>
            <a:endCxn id="58" idx="7"/>
          </p:cNvCxnSpPr>
          <p:nvPr/>
        </p:nvCxnSpPr>
        <p:spPr>
          <a:xfrm flipH="1">
            <a:off x="3330482" y="1607902"/>
            <a:ext cx="806636" cy="3494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58" idx="0"/>
          </p:cNvCxnSpPr>
          <p:nvPr/>
        </p:nvCxnSpPr>
        <p:spPr>
          <a:xfrm flipH="1">
            <a:off x="3276600" y="1648692"/>
            <a:ext cx="9236" cy="286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37" idx="2"/>
            <a:endCxn id="36" idx="6"/>
          </p:cNvCxnSpPr>
          <p:nvPr/>
        </p:nvCxnSpPr>
        <p:spPr>
          <a:xfrm flipH="1" flipV="1">
            <a:off x="5179288" y="2932544"/>
            <a:ext cx="307112" cy="115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4" idx="2"/>
            <a:endCxn id="44" idx="6"/>
          </p:cNvCxnSpPr>
          <p:nvPr/>
        </p:nvCxnSpPr>
        <p:spPr>
          <a:xfrm flipH="1">
            <a:off x="2895600" y="3848100"/>
            <a:ext cx="1219200" cy="43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43" idx="2"/>
            <a:endCxn id="44" idx="6"/>
          </p:cNvCxnSpPr>
          <p:nvPr/>
        </p:nvCxnSpPr>
        <p:spPr>
          <a:xfrm flipH="1" flipV="1">
            <a:off x="2895600" y="4278748"/>
            <a:ext cx="1228436" cy="4525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44" idx="3"/>
            <a:endCxn id="55" idx="7"/>
          </p:cNvCxnSpPr>
          <p:nvPr/>
        </p:nvCxnSpPr>
        <p:spPr>
          <a:xfrm flipH="1">
            <a:off x="2416082" y="4332630"/>
            <a:ext cx="349436" cy="3586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54" idx="1"/>
            <a:endCxn id="55" idx="5"/>
          </p:cNvCxnSpPr>
          <p:nvPr/>
        </p:nvCxnSpPr>
        <p:spPr>
          <a:xfrm flipH="1" flipV="1">
            <a:off x="2416082" y="4799066"/>
            <a:ext cx="815872" cy="7766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52" idx="2"/>
            <a:endCxn id="54" idx="6"/>
          </p:cNvCxnSpPr>
          <p:nvPr/>
        </p:nvCxnSpPr>
        <p:spPr>
          <a:xfrm flipH="1">
            <a:off x="3362036" y="5611092"/>
            <a:ext cx="1209964" cy="184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52" idx="0"/>
            <a:endCxn id="43" idx="4"/>
          </p:cNvCxnSpPr>
          <p:nvPr/>
        </p:nvCxnSpPr>
        <p:spPr>
          <a:xfrm flipH="1" flipV="1">
            <a:off x="4200236" y="4807524"/>
            <a:ext cx="447964" cy="7273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53" idx="2"/>
            <a:endCxn id="52" idx="6"/>
          </p:cNvCxnSpPr>
          <p:nvPr/>
        </p:nvCxnSpPr>
        <p:spPr>
          <a:xfrm flipH="1" flipV="1">
            <a:off x="4724400" y="5611092"/>
            <a:ext cx="314036" cy="184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51" idx="2"/>
            <a:endCxn id="53" idx="6"/>
          </p:cNvCxnSpPr>
          <p:nvPr/>
        </p:nvCxnSpPr>
        <p:spPr>
          <a:xfrm flipH="1">
            <a:off x="5190836" y="5629564"/>
            <a:ext cx="7527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51" idx="0"/>
            <a:endCxn id="41" idx="4"/>
          </p:cNvCxnSpPr>
          <p:nvPr/>
        </p:nvCxnSpPr>
        <p:spPr>
          <a:xfrm flipH="1" flipV="1">
            <a:off x="5569524" y="4352636"/>
            <a:ext cx="450276" cy="1200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38" idx="4"/>
            <a:endCxn id="41" idx="0"/>
          </p:cNvCxnSpPr>
          <p:nvPr/>
        </p:nvCxnSpPr>
        <p:spPr>
          <a:xfrm>
            <a:off x="5562600" y="3456708"/>
            <a:ext cx="6924" cy="7435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39" idx="4"/>
            <a:endCxn id="49" idx="0"/>
          </p:cNvCxnSpPr>
          <p:nvPr/>
        </p:nvCxnSpPr>
        <p:spPr>
          <a:xfrm>
            <a:off x="6019800" y="3468256"/>
            <a:ext cx="0" cy="731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endCxn id="50" idx="0"/>
          </p:cNvCxnSpPr>
          <p:nvPr/>
        </p:nvCxnSpPr>
        <p:spPr>
          <a:xfrm>
            <a:off x="6486236" y="3468256"/>
            <a:ext cx="0" cy="731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7315200" y="285634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7315200" y="2410692"/>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p:cNvCxnSpPr>
            <a:stCxn id="156" idx="3"/>
            <a:endCxn id="50" idx="7"/>
          </p:cNvCxnSpPr>
          <p:nvPr/>
        </p:nvCxnSpPr>
        <p:spPr>
          <a:xfrm flipH="1">
            <a:off x="6540118" y="2986426"/>
            <a:ext cx="797400" cy="12361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6" idx="2"/>
            <a:endCxn id="40" idx="6"/>
          </p:cNvCxnSpPr>
          <p:nvPr/>
        </p:nvCxnSpPr>
        <p:spPr>
          <a:xfrm flipH="1">
            <a:off x="6562436" y="2932544"/>
            <a:ext cx="752764" cy="4595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156" idx="0"/>
          </p:cNvCxnSpPr>
          <p:nvPr/>
        </p:nvCxnSpPr>
        <p:spPr>
          <a:xfrm>
            <a:off x="7391400" y="2563092"/>
            <a:ext cx="0" cy="2932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157" idx="1"/>
          </p:cNvCxnSpPr>
          <p:nvPr/>
        </p:nvCxnSpPr>
        <p:spPr>
          <a:xfrm>
            <a:off x="7010400" y="2105892"/>
            <a:ext cx="327118" cy="3271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47" idx="6"/>
            <a:endCxn id="48" idx="2"/>
          </p:cNvCxnSpPr>
          <p:nvPr/>
        </p:nvCxnSpPr>
        <p:spPr>
          <a:xfrm>
            <a:off x="6105236" y="2008908"/>
            <a:ext cx="752764" cy="230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47" idx="4"/>
            <a:endCxn id="46" idx="0"/>
          </p:cNvCxnSpPr>
          <p:nvPr/>
        </p:nvCxnSpPr>
        <p:spPr>
          <a:xfrm flipH="1">
            <a:off x="6019800" y="2085108"/>
            <a:ext cx="9236" cy="316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46" idx="3"/>
            <a:endCxn id="37" idx="7"/>
          </p:cNvCxnSpPr>
          <p:nvPr/>
        </p:nvCxnSpPr>
        <p:spPr>
          <a:xfrm flipH="1">
            <a:off x="5616482" y="2531538"/>
            <a:ext cx="349436" cy="3586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endCxn id="46" idx="1"/>
          </p:cNvCxnSpPr>
          <p:nvPr/>
        </p:nvCxnSpPr>
        <p:spPr>
          <a:xfrm>
            <a:off x="4724400" y="1607902"/>
            <a:ext cx="1241518" cy="8158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7315200" y="196272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a:stCxn id="34" idx="3"/>
            <a:endCxn id="45" idx="7"/>
          </p:cNvCxnSpPr>
          <p:nvPr/>
        </p:nvCxnSpPr>
        <p:spPr>
          <a:xfrm flipH="1">
            <a:off x="2416082" y="2083574"/>
            <a:ext cx="1721036" cy="12361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17750"/>
            <a:ext cx="7262648" cy="438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3125664" cy="400110"/>
          </a:xfrm>
          <a:prstGeom prst="rect">
            <a:avLst/>
          </a:prstGeom>
          <a:noFill/>
        </p:spPr>
        <p:txBody>
          <a:bodyPr wrap="none" rtlCol="0">
            <a:spAutoFit/>
          </a:bodyPr>
          <a:lstStyle/>
          <a:p>
            <a:r>
              <a:rPr lang="en-US" sz="2000" dirty="0" smtClean="0"/>
              <a:t>Northwest area of Las Vegas</a:t>
            </a:r>
            <a:endParaRPr lang="en-US" sz="2000" dirty="0"/>
          </a:p>
        </p:txBody>
      </p:sp>
      <p:sp>
        <p:nvSpPr>
          <p:cNvPr id="4" name="TextBox 3"/>
          <p:cNvSpPr txBox="1"/>
          <p:nvPr/>
        </p:nvSpPr>
        <p:spPr>
          <a:xfrm>
            <a:off x="228600" y="402651"/>
            <a:ext cx="5131405" cy="400110"/>
          </a:xfrm>
          <a:prstGeom prst="rect">
            <a:avLst/>
          </a:prstGeom>
          <a:noFill/>
        </p:spPr>
        <p:txBody>
          <a:bodyPr wrap="none" rtlCol="0">
            <a:spAutoFit/>
          </a:bodyPr>
          <a:lstStyle/>
          <a:p>
            <a:r>
              <a:rPr lang="en-US" altLang="ja-JP" sz="2000" dirty="0" smtClean="0"/>
              <a:t>Residential area, and contains very curvy roads.</a:t>
            </a:r>
            <a:endParaRPr lang="en-US" sz="2000"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993775"/>
            <a:ext cx="2895600" cy="174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41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344" y="2374899"/>
            <a:ext cx="7168056" cy="433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685701" cy="400110"/>
          </a:xfrm>
          <a:prstGeom prst="rect">
            <a:avLst/>
          </a:prstGeom>
          <a:noFill/>
        </p:spPr>
        <p:txBody>
          <a:bodyPr wrap="none" rtlCol="0">
            <a:spAutoFit/>
          </a:bodyPr>
          <a:lstStyle/>
          <a:p>
            <a:r>
              <a:rPr lang="en-US" sz="2000" dirty="0" smtClean="0"/>
              <a:t>Paris</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Most of the road segments form straight lines, but the direction looks stochastic.</a:t>
            </a:r>
            <a:endParaRPr lang="en-US" sz="2000"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4620" y="1143000"/>
            <a:ext cx="302698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38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438400"/>
            <a:ext cx="7083972" cy="427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65329" cy="400110"/>
          </a:xfrm>
          <a:prstGeom prst="rect">
            <a:avLst/>
          </a:prstGeom>
          <a:noFill/>
        </p:spPr>
        <p:txBody>
          <a:bodyPr wrap="none" rtlCol="0">
            <a:spAutoFit/>
          </a:bodyPr>
          <a:lstStyle/>
          <a:p>
            <a:r>
              <a:rPr lang="en-US" sz="2000" dirty="0" smtClean="0"/>
              <a:t>London</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Most of the road segments form straight lines, and their directions are not so random, but are still hard to design.</a:t>
            </a:r>
            <a:endParaRPr lang="en-US" sz="2000"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5946" y="1371600"/>
            <a:ext cx="315310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332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362200"/>
            <a:ext cx="7062952"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785664" cy="400110"/>
          </a:xfrm>
          <a:prstGeom prst="rect">
            <a:avLst/>
          </a:prstGeom>
          <a:noFill/>
        </p:spPr>
        <p:txBody>
          <a:bodyPr wrap="none" rtlCol="0">
            <a:spAutoFit/>
          </a:bodyPr>
          <a:lstStyle/>
          <a:p>
            <a:r>
              <a:rPr lang="en-US" sz="2000" dirty="0" smtClean="0"/>
              <a:t>Tokyo</a:t>
            </a:r>
            <a:endParaRPr lang="en-US" sz="2000" dirty="0"/>
          </a:p>
        </p:txBody>
      </p:sp>
      <p:sp>
        <p:nvSpPr>
          <p:cNvPr id="4" name="TextBox 3"/>
          <p:cNvSpPr txBox="1"/>
          <p:nvPr/>
        </p:nvSpPr>
        <p:spPr>
          <a:xfrm>
            <a:off x="228600" y="402650"/>
            <a:ext cx="8686800" cy="1015663"/>
          </a:xfrm>
          <a:prstGeom prst="rect">
            <a:avLst/>
          </a:prstGeom>
          <a:noFill/>
        </p:spPr>
        <p:txBody>
          <a:bodyPr wrap="square" rtlCol="0">
            <a:spAutoFit/>
          </a:bodyPr>
          <a:lstStyle/>
          <a:p>
            <a:r>
              <a:rPr lang="en-US" altLang="ja-JP" sz="2000" dirty="0" smtClean="0"/>
              <a:t>Composite of commercial and residential area. The design of the local streets is different from those in Canberra. The road segments are much denser and most of the road segments form a rectangular shape of faces.</a:t>
            </a:r>
            <a:endParaRPr lang="en-US" sz="20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628" y="1524000"/>
            <a:ext cx="315310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197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221</Words>
  <Application>Microsoft Office PowerPoint</Application>
  <PresentationFormat>On-screen Show (4:3)</PresentationFormat>
  <Paragraphs>24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Example Roads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Example道路網</dc:title>
  <dc:creator>gnishida</dc:creator>
  <cp:lastModifiedBy>gen</cp:lastModifiedBy>
  <cp:revision>44</cp:revision>
  <dcterms:created xsi:type="dcterms:W3CDTF">2006-08-16T00:00:00Z</dcterms:created>
  <dcterms:modified xsi:type="dcterms:W3CDTF">2014-03-01T00:17:28Z</dcterms:modified>
</cp:coreProperties>
</file>